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7" r:id="rId4"/>
    <p:sldId id="268" r:id="rId5"/>
    <p:sldId id="258" r:id="rId6"/>
    <p:sldId id="259" r:id="rId7"/>
    <p:sldId id="260" r:id="rId8"/>
    <p:sldId id="261" r:id="rId9"/>
    <p:sldId id="262" r:id="rId10"/>
    <p:sldId id="256" r:id="rId11"/>
    <p:sldId id="257" r:id="rId12"/>
    <p:sldId id="265" r:id="rId13"/>
    <p:sldId id="269" r:id="rId14"/>
    <p:sldId id="270" r:id="rId15"/>
    <p:sldId id="271" r:id="rId16"/>
    <p:sldId id="264" r:id="rId17"/>
    <p:sldId id="272" r:id="rId18"/>
    <p:sldId id="273" r:id="rId19"/>
    <p:sldId id="274" r:id="rId20"/>
    <p:sldId id="275" r:id="rId21"/>
    <p:sldId id="276" r:id="rId22"/>
    <p:sldId id="277" r:id="rId2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68918A63-042C-47D3-AB1D-C46101E31A77}" type="datetimeFigureOut">
              <a:rPr lang="uk-UA" smtClean="0"/>
              <a:t>04.09.2018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191694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68918A63-042C-47D3-AB1D-C46101E31A77}" type="datetimeFigureOut">
              <a:rPr lang="uk-UA" smtClean="0"/>
              <a:t>04.09.2018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218130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68918A63-042C-47D3-AB1D-C46101E31A77}" type="datetimeFigureOut">
              <a:rPr lang="uk-UA" smtClean="0"/>
              <a:t>04.09.2018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213113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68918A63-042C-47D3-AB1D-C46101E31A77}" type="datetimeFigureOut">
              <a:rPr lang="uk-UA" smtClean="0"/>
              <a:t>04.09.2018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116219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8918A63-042C-47D3-AB1D-C46101E31A77}" type="datetimeFigureOut">
              <a:rPr lang="uk-UA" smtClean="0"/>
              <a:t>04.09.2018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124938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68918A63-042C-47D3-AB1D-C46101E31A77}" type="datetimeFigureOut">
              <a:rPr lang="uk-UA" smtClean="0"/>
              <a:t>04.09.2018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229222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68918A63-042C-47D3-AB1D-C46101E31A77}" type="datetimeFigureOut">
              <a:rPr lang="uk-UA" smtClean="0"/>
              <a:t>04.09.2018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262748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68918A63-042C-47D3-AB1D-C46101E31A77}" type="datetimeFigureOut">
              <a:rPr lang="uk-UA" smtClean="0"/>
              <a:t>04.09.2018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345093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918A63-042C-47D3-AB1D-C46101E31A77}" type="datetimeFigureOut">
              <a:rPr lang="uk-UA" smtClean="0"/>
              <a:t>04.09.2018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202325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8918A63-042C-47D3-AB1D-C46101E31A77}" type="datetimeFigureOut">
              <a:rPr lang="uk-UA" smtClean="0"/>
              <a:t>04.09.2018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283671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8918A63-042C-47D3-AB1D-C46101E31A77}" type="datetimeFigureOut">
              <a:rPr lang="uk-UA" smtClean="0"/>
              <a:t>04.09.2018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7283AD3-256C-46B7-8205-A74668FC13EE}" type="slidenum">
              <a:rPr lang="uk-UA" smtClean="0"/>
              <a:t>‹№›</a:t>
            </a:fld>
            <a:endParaRPr lang="uk-UA"/>
          </a:p>
        </p:txBody>
      </p:sp>
    </p:spTree>
    <p:extLst>
      <p:ext uri="{BB962C8B-B14F-4D97-AF65-F5344CB8AC3E}">
        <p14:creationId xmlns:p14="http://schemas.microsoft.com/office/powerpoint/2010/main" val="254727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18A63-042C-47D3-AB1D-C46101E31A77}" type="datetimeFigureOut">
              <a:rPr lang="uk-UA" smtClean="0"/>
              <a:t>04.09.2018</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3AD3-256C-46B7-8205-A74668FC13EE}" type="slidenum">
              <a:rPr lang="uk-UA" smtClean="0"/>
              <a:t>‹№›</a:t>
            </a:fld>
            <a:endParaRPr lang="uk-UA"/>
          </a:p>
        </p:txBody>
      </p:sp>
    </p:spTree>
    <p:extLst>
      <p:ext uri="{BB962C8B-B14F-4D97-AF65-F5344CB8AC3E}">
        <p14:creationId xmlns:p14="http://schemas.microsoft.com/office/powerpoint/2010/main" val="389425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СВІТОВА ПОЛІТИКА </a:t>
            </a:r>
            <a:br>
              <a:rPr lang="uk-UA" dirty="0"/>
            </a:br>
            <a:r>
              <a:rPr lang="uk-UA" dirty="0"/>
              <a:t>У ВЕРЕСНІ 2018 РОКУ</a:t>
            </a:r>
          </a:p>
        </p:txBody>
      </p:sp>
      <p:sp>
        <p:nvSpPr>
          <p:cNvPr id="3" name="Подзаголовок 2"/>
          <p:cNvSpPr>
            <a:spLocks noGrp="1"/>
          </p:cNvSpPr>
          <p:nvPr>
            <p:ph type="subTitle" idx="1"/>
          </p:nvPr>
        </p:nvSpPr>
        <p:spPr/>
        <p:txBody>
          <a:bodyPr/>
          <a:lstStyle/>
          <a:p>
            <a:endParaRPr lang="uk-UA" dirty="0"/>
          </a:p>
        </p:txBody>
      </p:sp>
      <p:pic>
        <p:nvPicPr>
          <p:cNvPr id="4" name="Рисунок 3" descr="вапр.png"/>
          <p:cNvPicPr>
            <a:picLocks noChangeAspect="1"/>
          </p:cNvPicPr>
          <p:nvPr/>
        </p:nvPicPr>
        <p:blipFill>
          <a:blip r:embed="rId2"/>
          <a:srcRect l="8212" t="1941" r="9179" b="20481"/>
          <a:stretch>
            <a:fillRect/>
          </a:stretch>
        </p:blipFill>
        <p:spPr>
          <a:xfrm>
            <a:off x="5024430" y="3715539"/>
            <a:ext cx="2143140" cy="1428760"/>
          </a:xfrm>
          <a:prstGeom prst="rect">
            <a:avLst/>
          </a:prstGeom>
        </p:spPr>
      </p:pic>
    </p:spTree>
    <p:extLst>
      <p:ext uri="{BB962C8B-B14F-4D97-AF65-F5344CB8AC3E}">
        <p14:creationId xmlns:p14="http://schemas.microsoft.com/office/powerpoint/2010/main" val="208446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xdn.tf.rs/2018/08/01/178789-83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837"/>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вапр.png"/>
          <p:cNvPicPr>
            <a:picLocks noChangeAspect="1"/>
          </p:cNvPicPr>
          <p:nvPr/>
        </p:nvPicPr>
        <p:blipFill>
          <a:blip r:embed="rId3"/>
          <a:srcRect l="8212" t="1941" r="9179" b="20481"/>
          <a:stretch>
            <a:fillRect/>
          </a:stretch>
        </p:blipFill>
        <p:spPr>
          <a:xfrm>
            <a:off x="4958528" y="5117548"/>
            <a:ext cx="2143140" cy="1428760"/>
          </a:xfrm>
          <a:prstGeom prst="rect">
            <a:avLst/>
          </a:prstGeom>
        </p:spPr>
      </p:pic>
      <p:sp>
        <p:nvSpPr>
          <p:cNvPr id="2" name="Заголовок 1"/>
          <p:cNvSpPr>
            <a:spLocks noGrp="1"/>
          </p:cNvSpPr>
          <p:nvPr>
            <p:ph type="ctrTitle"/>
          </p:nvPr>
        </p:nvSpPr>
        <p:spPr>
          <a:xfrm>
            <a:off x="57665" y="4061254"/>
            <a:ext cx="12010767" cy="1167490"/>
          </a:xfrm>
        </p:spPr>
        <p:txBody>
          <a:bodyPr>
            <a:noAutofit/>
          </a:bodyPr>
          <a:lstStyle/>
          <a:p>
            <a:r>
              <a:rPr lang="uk-UA" sz="7600" b="1" dirty="0">
                <a:solidFill>
                  <a:srgbClr val="FF0000"/>
                </a:solidFill>
              </a:rPr>
              <a:t>МАКЕДОНІЯ НА РОЗДОРІЖЖІ</a:t>
            </a:r>
            <a:br>
              <a:rPr lang="uk-UA" sz="7600" b="1" dirty="0">
                <a:solidFill>
                  <a:srgbClr val="FF0000"/>
                </a:solidFill>
              </a:rPr>
            </a:br>
            <a:r>
              <a:rPr lang="uk-UA" sz="2400" b="1" dirty="0"/>
              <a:t>Наталя Іщенко</a:t>
            </a:r>
          </a:p>
        </p:txBody>
      </p:sp>
    </p:spTree>
    <p:extLst>
      <p:ext uri="{BB962C8B-B14F-4D97-AF65-F5344CB8AC3E}">
        <p14:creationId xmlns:p14="http://schemas.microsoft.com/office/powerpoint/2010/main" val="390149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4889456"/>
          </a:xfrm>
        </p:spPr>
        <p:txBody>
          <a:bodyPr>
            <a:noAutofit/>
          </a:bodyPr>
          <a:lstStyle/>
          <a:p>
            <a:pPr>
              <a:spcBef>
                <a:spcPts val="600"/>
              </a:spcBef>
            </a:pPr>
            <a:r>
              <a:rPr lang="uk-UA" sz="3600" dirty="0"/>
              <a:t>ХРОНОЛОГІЯ ПОДІЙ</a:t>
            </a:r>
            <a:br>
              <a:rPr lang="uk-UA" sz="3600" dirty="0"/>
            </a:br>
            <a:br>
              <a:rPr lang="ru-RU" sz="2400" dirty="0"/>
            </a:br>
            <a:r>
              <a:rPr lang="ru-RU" sz="2400" dirty="0"/>
              <a:t>- </a:t>
            </a:r>
            <a:r>
              <a:rPr lang="uk-UA" sz="2400" dirty="0"/>
              <a:t>17 червня міністри закордонних справ Греції та Македонії підписали на македонському березі озера </a:t>
            </a:r>
            <a:r>
              <a:rPr lang="uk-UA" sz="2400" dirty="0" err="1"/>
              <a:t>Преспа</a:t>
            </a:r>
            <a:r>
              <a:rPr lang="uk-UA" sz="2400" dirty="0"/>
              <a:t> історичну угоду про нову назву колишньої югославської республіки, яка називатиметься </a:t>
            </a:r>
            <a:r>
              <a:rPr lang="uk-UA" sz="2400" b="1" dirty="0"/>
              <a:t>Республіка Північна Македонія</a:t>
            </a:r>
            <a:r>
              <a:rPr lang="uk-UA" sz="2400" dirty="0"/>
              <a:t>.</a:t>
            </a:r>
            <a:br>
              <a:rPr lang="ru-RU" sz="2400" dirty="0"/>
            </a:br>
            <a:r>
              <a:rPr lang="ru-RU" sz="2400" dirty="0"/>
              <a:t>- </a:t>
            </a:r>
            <a:r>
              <a:rPr lang="uk-UA" sz="2400" dirty="0"/>
              <a:t>Угода розблокувала вступ країни до НАТО та ЄС.</a:t>
            </a:r>
            <a:br>
              <a:rPr lang="ru-RU" sz="2400" dirty="0"/>
            </a:br>
            <a:r>
              <a:rPr lang="ru-RU" sz="2400" dirty="0"/>
              <a:t>- </a:t>
            </a:r>
            <a:r>
              <a:rPr lang="uk-UA" sz="2400" dirty="0"/>
              <a:t>20 червня македонський парламент ратифікував угоду.</a:t>
            </a:r>
            <a:br>
              <a:rPr lang="uk-UA" sz="2400" dirty="0"/>
            </a:br>
            <a:r>
              <a:rPr lang="uk-UA" sz="2400" dirty="0"/>
              <a:t>- 5 липня депутати повторно проголосували за документ, подолав вето президента </a:t>
            </a:r>
            <a:r>
              <a:rPr lang="uk-UA" sz="2400" dirty="0" err="1"/>
              <a:t>Гьорге</a:t>
            </a:r>
            <a:r>
              <a:rPr lang="uk-UA" sz="2400" dirty="0"/>
              <a:t> Іванова, який виступив проти угоди з Грецією.</a:t>
            </a:r>
            <a:br>
              <a:rPr lang="ru-RU" sz="2400" dirty="0"/>
            </a:br>
            <a:r>
              <a:rPr lang="ru-RU" sz="2400" dirty="0"/>
              <a:t>- </a:t>
            </a:r>
            <a:r>
              <a:rPr lang="uk-UA" sz="2400" dirty="0"/>
              <a:t>На 30 вересня парламент Македонії призначив референдум щодо угоди з Грецією. Громадяни мають відповісти на питання </a:t>
            </a:r>
            <a:r>
              <a:rPr lang="uk-UA" sz="2400" b="1" dirty="0"/>
              <a:t>"Чи виступаєте ви за членство в Європейському Союзі і НАТО, приймаючи угоду між Республікою Македонією та Грецькою Республікою?".</a:t>
            </a:r>
            <a:endParaRPr lang="ru-RU" sz="2400" b="1" dirty="0"/>
          </a:p>
        </p:txBody>
      </p:sp>
      <p:pic>
        <p:nvPicPr>
          <p:cNvPr id="4" name="Объект 3" descr="вапр.png"/>
          <p:cNvPicPr>
            <a:picLocks noGrp="1" noChangeAspect="1"/>
          </p:cNvPicPr>
          <p:nvPr>
            <p:ph idx="1"/>
          </p:nvPr>
        </p:nvPicPr>
        <p:blipFill>
          <a:blip r:embed="rId2"/>
          <a:srcRect l="8212" t="1941" r="9179" b="20481"/>
          <a:stretch>
            <a:fillRect/>
          </a:stretch>
        </p:blipFill>
        <p:spPr>
          <a:xfrm>
            <a:off x="5258999" y="5383213"/>
            <a:ext cx="1674007" cy="1116012"/>
          </a:xfrm>
          <a:prstGeom prst="rect">
            <a:avLst/>
          </a:prstGeom>
        </p:spPr>
      </p:pic>
    </p:spTree>
    <p:extLst>
      <p:ext uri="{BB962C8B-B14F-4D97-AF65-F5344CB8AC3E}">
        <p14:creationId xmlns:p14="http://schemas.microsoft.com/office/powerpoint/2010/main" val="70921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²ÑÑÐ»Ð¸Ð½Ð° Ð²ÑÐ´ ÐÐ°Ð»ÐºÐ°Ð½ÑÑÐºÐ¸Ð¹ Ð¾Ð³Ð»ÑÐ´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37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4889456"/>
          </a:xfrm>
        </p:spPr>
        <p:txBody>
          <a:bodyPr>
            <a:noAutofit/>
          </a:bodyPr>
          <a:lstStyle/>
          <a:p>
            <a:r>
              <a:rPr lang="uk-UA" sz="3600" dirty="0"/>
              <a:t>ОПОНЕНТИ</a:t>
            </a:r>
            <a:br>
              <a:rPr lang="ru-RU" sz="3600" dirty="0"/>
            </a:br>
            <a:br>
              <a:rPr lang="ru-RU" sz="3600" dirty="0"/>
            </a:br>
            <a:r>
              <a:rPr lang="uk-UA" sz="2400" dirty="0"/>
              <a:t>Напередодні і після підписання угоди з Грецією у столиці Македонії пройшли акції протесту. 17 червня кілька сотень протестувальників намагалися пробити поліцейський кордон і увійти до будівлі парламенту. Вони жбурляли петарди, пляшки і каміння у поліцейських. Правоохоронці відповіли шумовими гранатами і </a:t>
            </a:r>
            <a:r>
              <a:rPr lang="uk-UA" sz="2400" dirty="0" err="1"/>
              <a:t>сльозогінним</a:t>
            </a:r>
            <a:r>
              <a:rPr lang="uk-UA" sz="2400" dirty="0"/>
              <a:t> газом.</a:t>
            </a:r>
            <a:br>
              <a:rPr lang="ru-RU" sz="2400" dirty="0"/>
            </a:br>
            <a:r>
              <a:rPr lang="uk-UA" sz="2400" dirty="0"/>
              <a:t>Пізніше прем'єр-міністр Македонії звинуватив "грецьких бізнесменів, що пов'язані із Росією», в підготовці масових заворушень через запропоновану зміну назви країни. За даними ЗМІ, біля 300 000 євро були переведені відомим російським мільярдером, який зараз живе в Греції. Платежі, як стверджують, пішли більш ніж десятку македонських політиків з різних партій, членам радикальних націоналістичних організацій та футбольним хуліганам, які брали участь в заворушеннях.</a:t>
            </a:r>
            <a:endParaRPr lang="ru-RU" sz="2400" dirty="0"/>
          </a:p>
        </p:txBody>
      </p:sp>
      <p:pic>
        <p:nvPicPr>
          <p:cNvPr id="4" name="Объект 3" descr="вапр.png"/>
          <p:cNvPicPr>
            <a:picLocks noGrp="1" noChangeAspect="1"/>
          </p:cNvPicPr>
          <p:nvPr>
            <p:ph idx="1"/>
          </p:nvPr>
        </p:nvPicPr>
        <p:blipFill>
          <a:blip r:embed="rId2"/>
          <a:srcRect l="8212" t="1941" r="9179" b="20481"/>
          <a:stretch>
            <a:fillRect/>
          </a:stretch>
        </p:blipFill>
        <p:spPr>
          <a:xfrm>
            <a:off x="5258999" y="5383213"/>
            <a:ext cx="1674007" cy="1116012"/>
          </a:xfrm>
          <a:prstGeom prst="rect">
            <a:avLst/>
          </a:prstGeom>
        </p:spPr>
      </p:pic>
    </p:spTree>
    <p:extLst>
      <p:ext uri="{BB962C8B-B14F-4D97-AF65-F5344CB8AC3E}">
        <p14:creationId xmlns:p14="http://schemas.microsoft.com/office/powerpoint/2010/main" val="57597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Ð¡Ð²ÑÑÐ»Ð¸Ð½Ð° Ð²ÑÐ´ ÐÐ°Ð»ÐºÐ°Ð½ÑÑÐºÐ¸Ð¹ Ð¾Ð³Ð»ÑÐ´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1809"/>
            <a:ext cx="6286500" cy="409291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Ð¡Ð²ÑÑÐ»Ð¸Ð½Ð° Ð²ÑÐ´ ÐÐ°Ð»ÐºÐ°Ð½ÑÑÐºÐ¸Ð¹ Ð¾Ð³Ð»ÑÐ´Ð°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555679"/>
            <a:ext cx="59055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Ð¡Ð²ÑÑÐ»Ð¸Ð½Ð° Ð²ÑÐ´ ÐÐ°Ð»ÐºÐ°Ð½ÑÑÐºÐ¸Ð¹ Ð¾Ð³Ð»ÑÐ´Ð°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79126" cy="4280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content.fiev12-1.fna.fbcdn.net/v/t1.0-9/35464623_396877000793227_3290101109451915264_n.png?_nc_cat=0&amp;oh=5dfe9e9e1dd75e308232aaaf7a6b8629&amp;oe=5BEF1C0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915" y="0"/>
            <a:ext cx="7815085" cy="428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0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4889456"/>
          </a:xfrm>
        </p:spPr>
        <p:txBody>
          <a:bodyPr>
            <a:noAutofit/>
          </a:bodyPr>
          <a:lstStyle/>
          <a:p>
            <a:r>
              <a:rPr lang="uk-UA" sz="3600" dirty="0"/>
              <a:t>ПРОТИ АБО УТРИМУЮТЬСЯ</a:t>
            </a:r>
            <a:br>
              <a:rPr lang="ru-RU" sz="3600" dirty="0"/>
            </a:br>
            <a:br>
              <a:rPr lang="ru-RU" sz="3600" dirty="0"/>
            </a:br>
            <a:r>
              <a:rPr lang="uk-UA" sz="2400" b="1" dirty="0"/>
              <a:t>Найбільша опозиційна партія ВМРО-ДПМНЕ ще не визначилася зі своєю позицією щодо референдуму.</a:t>
            </a:r>
            <a:br>
              <a:rPr lang="uk-UA" sz="2400" b="1" dirty="0"/>
            </a:br>
            <a:br>
              <a:rPr lang="ru-RU" sz="2400" b="1" dirty="0"/>
            </a:br>
            <a:r>
              <a:rPr lang="uk-UA" sz="2400" dirty="0"/>
              <a:t>На початку серпня </a:t>
            </a:r>
            <a:r>
              <a:rPr lang="uk-UA" sz="2400" b="1" dirty="0"/>
              <a:t>30 неурядових організацій з Македонії та діаспори домовилися створити кризовий штаб для координації протидії майбутньому референдуму.</a:t>
            </a:r>
            <a:br>
              <a:rPr lang="uk-UA" sz="2400" b="1" dirty="0"/>
            </a:br>
            <a:r>
              <a:rPr lang="uk-UA" sz="2400" dirty="0"/>
              <a:t>Організаторами ініціативи "Македонія бойкотує" ("</a:t>
            </a:r>
            <a:r>
              <a:rPr lang="uk-UA" sz="2400" dirty="0" err="1"/>
              <a:t>Македонија</a:t>
            </a:r>
            <a:r>
              <a:rPr lang="uk-UA" sz="2400" dirty="0"/>
              <a:t> </a:t>
            </a:r>
            <a:r>
              <a:rPr lang="uk-UA" sz="2400" dirty="0" err="1"/>
              <a:t>бојкотира</a:t>
            </a:r>
            <a:r>
              <a:rPr lang="uk-UA" sz="2400" dirty="0"/>
              <a:t>“) виступили </a:t>
            </a:r>
            <a:r>
              <a:rPr lang="uk-UA" sz="2400" b="1" dirty="0"/>
              <a:t>проросійські організації "Єдина Македонія" та "Християнське братство"</a:t>
            </a:r>
            <a:r>
              <a:rPr lang="uk-UA" sz="2400" dirty="0"/>
              <a:t>, які і раніше активно виступали проти зміни назви країни.</a:t>
            </a:r>
            <a:br>
              <a:rPr lang="uk-UA" sz="2400" dirty="0"/>
            </a:br>
            <a:r>
              <a:rPr lang="uk-UA" sz="2400" dirty="0"/>
              <a:t>Наразі активність цієї групи не є помітною.</a:t>
            </a:r>
            <a:br>
              <a:rPr lang="en-US" sz="2400" dirty="0"/>
            </a:br>
            <a:endParaRPr lang="ru-RU" sz="2400" b="1" dirty="0"/>
          </a:p>
        </p:txBody>
      </p:sp>
      <p:pic>
        <p:nvPicPr>
          <p:cNvPr id="4" name="Объект 3" descr="вапр.png"/>
          <p:cNvPicPr>
            <a:picLocks noGrp="1" noChangeAspect="1"/>
          </p:cNvPicPr>
          <p:nvPr>
            <p:ph idx="1"/>
          </p:nvPr>
        </p:nvPicPr>
        <p:blipFill>
          <a:blip r:embed="rId2"/>
          <a:srcRect l="8212" t="1941" r="9179" b="20481"/>
          <a:stretch>
            <a:fillRect/>
          </a:stretch>
        </p:blipFill>
        <p:spPr>
          <a:xfrm>
            <a:off x="5258999" y="5383213"/>
            <a:ext cx="1674007" cy="1116012"/>
          </a:xfrm>
          <a:prstGeom prst="rect">
            <a:avLst/>
          </a:prstGeom>
        </p:spPr>
      </p:pic>
    </p:spTree>
    <p:extLst>
      <p:ext uri="{BB962C8B-B14F-4D97-AF65-F5344CB8AC3E}">
        <p14:creationId xmlns:p14="http://schemas.microsoft.com/office/powerpoint/2010/main" val="22210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Ð¡Ð²ÑÑÐ»Ð¸Ð½Ð° Ð²ÑÐ´ ÐÐ°Ð»ÐºÐ°Ð½ÑÑÐºÐ¸Ð¹ Ð¾Ð³Ð»ÑÐ´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676" y="-1087395"/>
            <a:ext cx="6392563" cy="47944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²ÑÑÐ»Ð¸Ð½Ð° Ð²ÑÐ´ ÐÐ°Ð»ÐºÐ°Ð½ÑÑÐºÐ¸Ð¹ Ð¾Ð³Ð»ÑÐ´Ð°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356"/>
            <a:ext cx="5184148" cy="68456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²ÑÑÐ»Ð¸Ð½Ð° Ð²ÑÐ´ ÐÐ°Ð»ÐºÐ°Ð½ÑÑÐºÐ¸Ð¹ Ð¾Ð³Ð»ÑÐ´Ð°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149" y="3125227"/>
            <a:ext cx="7007851" cy="373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1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4889456"/>
          </a:xfrm>
        </p:spPr>
        <p:txBody>
          <a:bodyPr>
            <a:noAutofit/>
          </a:bodyPr>
          <a:lstStyle/>
          <a:p>
            <a:r>
              <a:rPr lang="uk-UA" sz="3600" dirty="0"/>
              <a:t>ЗА</a:t>
            </a:r>
            <a:br>
              <a:rPr lang="uk-UA" sz="3600" dirty="0"/>
            </a:br>
            <a:br>
              <a:rPr lang="uk-UA" sz="3600" dirty="0"/>
            </a:br>
            <a:r>
              <a:rPr lang="uk-UA" sz="2400" dirty="0"/>
              <a:t>Близько </a:t>
            </a:r>
            <a:r>
              <a:rPr lang="uk-UA" sz="2400" b="1" dirty="0"/>
              <a:t>30 македонських політичних партій </a:t>
            </a:r>
            <a:r>
              <a:rPr lang="uk-UA" sz="2400" dirty="0"/>
              <a:t>підтримали правлячий Соціал-демократичний союз прем’єр-міністра Зорана </a:t>
            </a:r>
            <a:r>
              <a:rPr lang="uk-UA" sz="2400" dirty="0" err="1"/>
              <a:t>Заєва</a:t>
            </a:r>
            <a:r>
              <a:rPr lang="uk-UA" sz="2400" dirty="0"/>
              <a:t> і </a:t>
            </a:r>
            <a:r>
              <a:rPr lang="uk-UA" sz="2400" b="1" dirty="0"/>
              <a:t>закликали виборців голосувати «так» на майбутньому референдумі.</a:t>
            </a:r>
            <a:br>
              <a:rPr lang="uk-UA" sz="2400" dirty="0"/>
            </a:br>
            <a:r>
              <a:rPr lang="uk-UA" sz="2400" dirty="0"/>
              <a:t>Зустрічі лідерів партій була організована прем'єром </a:t>
            </a:r>
            <a:r>
              <a:rPr lang="uk-UA" sz="2400" dirty="0" err="1"/>
              <a:t>Заєвим</a:t>
            </a:r>
            <a:r>
              <a:rPr lang="uk-UA" sz="2400" dirty="0"/>
              <a:t> наприкінці серпня</a:t>
            </a:r>
            <a:r>
              <a:rPr lang="ru-RU" sz="2400" dirty="0"/>
              <a:t>.</a:t>
            </a:r>
            <a:br>
              <a:rPr lang="ru-RU" sz="2400" dirty="0"/>
            </a:br>
            <a:br>
              <a:rPr lang="ru-RU" sz="2400" dirty="0"/>
            </a:br>
            <a:r>
              <a:rPr lang="uk-UA" sz="2400" dirty="0"/>
              <a:t>Кілька днів тому в Македонії стартувала комунікаційна кампанія, під час якої влада збирається переконати </a:t>
            </a:r>
            <a:r>
              <a:rPr lang="uk-UA" sz="2400" dirty="0" err="1"/>
              <a:t>якнаймога</a:t>
            </a:r>
            <a:r>
              <a:rPr lang="uk-UA" sz="2400" dirty="0"/>
              <a:t> більше громадян підтримати євроатлантичний вибір та нову назву країни.</a:t>
            </a:r>
            <a:br>
              <a:rPr lang="ru-RU" sz="2400" dirty="0"/>
            </a:br>
            <a:r>
              <a:rPr lang="uk-UA" sz="2400" dirty="0"/>
              <a:t>Бюджету Македонії кампанія обійдеться у 80 млн. </a:t>
            </a:r>
            <a:r>
              <a:rPr lang="uk-UA" sz="2400" dirty="0" err="1"/>
              <a:t>денарів</a:t>
            </a:r>
            <a:r>
              <a:rPr lang="uk-UA" sz="2400" dirty="0"/>
              <a:t> (1,3 млн. євро).</a:t>
            </a:r>
            <a:endParaRPr lang="ru-RU" sz="2400" dirty="0"/>
          </a:p>
        </p:txBody>
      </p:sp>
      <p:pic>
        <p:nvPicPr>
          <p:cNvPr id="4" name="Объект 3" descr="вапр.png"/>
          <p:cNvPicPr>
            <a:picLocks noGrp="1" noChangeAspect="1"/>
          </p:cNvPicPr>
          <p:nvPr>
            <p:ph idx="1"/>
          </p:nvPr>
        </p:nvPicPr>
        <p:blipFill>
          <a:blip r:embed="rId2"/>
          <a:srcRect l="8212" t="1941" r="9179" b="20481"/>
          <a:stretch>
            <a:fillRect/>
          </a:stretch>
        </p:blipFill>
        <p:spPr>
          <a:xfrm>
            <a:off x="5258999" y="5383213"/>
            <a:ext cx="1674007" cy="1116012"/>
          </a:xfrm>
          <a:prstGeom prst="rect">
            <a:avLst/>
          </a:prstGeom>
        </p:spPr>
      </p:pic>
    </p:spTree>
    <p:extLst>
      <p:ext uri="{BB962C8B-B14F-4D97-AF65-F5344CB8AC3E}">
        <p14:creationId xmlns:p14="http://schemas.microsoft.com/office/powerpoint/2010/main" val="174704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8" name="Picture 14" descr="https://scontent.fiev12-1.fna.fbcdn.net/v/t1.0-9/40365416_1943673029025212_6756754125280509952_o.jpg?_nc_cat=0&amp;oh=955b310602bc386f7ffbec5fbef8ff42&amp;oe=5C2D4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349241"/>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Ð¡Ð²ÑÑÐ»Ð¸Ð½Ð° Ð²ÑÐ´ ÐÐ»Ð°Ð´Ð° Ð½Ð° Ð ÐµÐ¿ÑÐ±Ð»Ð¸ÐºÐ° ÐÐ°ÐºÐµÐ´Ð¾Ð½Ð¸Ñ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39601"/>
            <a:ext cx="3118398" cy="3118399"/>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Ð¡Ð²ÑÑÐ»Ð¸Ð½Ð° Ð²ÑÐ´ ÐÐ»Ð°Ð´Ð° Ð½Ð° Ð ÐµÐ¿ÑÐ±Ð»Ð¸ÐºÐ° ÐÐ°ÐºÐµÐ´Ð¾Ð½Ð¸Ñ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0291" y="3739874"/>
            <a:ext cx="3110523" cy="3110524"/>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Ð¡Ð²ÑÑÐ»Ð¸Ð½Ð° Ð²ÑÐ´ ÐÐ»Ð°Ð´Ð° Ð½Ð° Ð ÐµÐ¿ÑÐ±Ð»Ð¸ÐºÐ° ÐÐ°ÐºÐµÐ´Ð¾Ð½Ð¸Ñ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980" y="3747477"/>
            <a:ext cx="3103023" cy="3103024"/>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Ð¡Ð²ÑÑÐ»Ð¸Ð½Ð° Ð²ÑÐ´ ÐÐ»Ð°Ð´Ð° Ð½Ð° Ð ÐµÐ¿ÑÐ±Ð»Ð¸ÐºÐ° ÐÐ°ÐºÐµÐ´Ð¾Ð½Ð¸Ñ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23502" y="3747477"/>
            <a:ext cx="3110522" cy="311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85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4889456"/>
          </a:xfrm>
        </p:spPr>
        <p:txBody>
          <a:bodyPr>
            <a:noAutofit/>
          </a:bodyPr>
          <a:lstStyle/>
          <a:p>
            <a:r>
              <a:rPr lang="uk-UA" sz="3600" dirty="0"/>
              <a:t>НОВА НАЗВА</a:t>
            </a:r>
            <a:br>
              <a:rPr lang="ru-RU" sz="3600" dirty="0"/>
            </a:br>
            <a:br>
              <a:rPr lang="ru-RU" sz="3600" dirty="0"/>
            </a:br>
            <a:r>
              <a:rPr lang="uk-UA" sz="2400" b="1" dirty="0"/>
              <a:t>Досі офіційною назвою </a:t>
            </a:r>
            <a:r>
              <a:rPr lang="uk-UA" sz="2400" dirty="0"/>
              <a:t>Республіки Македонія для багатьох країн та міжнародних організацій </a:t>
            </a:r>
            <a:r>
              <a:rPr lang="uk-UA" sz="2400" b="1" dirty="0"/>
              <a:t>була Колишня Югославська Республіка Македонія.</a:t>
            </a:r>
            <a:br>
              <a:rPr lang="ru-RU" sz="2400" b="1" dirty="0"/>
            </a:br>
            <a:r>
              <a:rPr lang="uk-UA" sz="2400" dirty="0"/>
              <a:t>Саме за такої назви країна вийшла зі складу Югославії та стала членом ООН.</a:t>
            </a:r>
            <a:br>
              <a:rPr lang="ru-RU" sz="2400" dirty="0"/>
            </a:br>
            <a:r>
              <a:rPr lang="uk-UA" sz="2400" dirty="0"/>
              <a:t>Втім, </a:t>
            </a:r>
            <a:r>
              <a:rPr lang="uk-UA" sz="2400" b="1" dirty="0"/>
              <a:t>понад 100 країн світу</a:t>
            </a:r>
            <a:r>
              <a:rPr lang="uk-UA" sz="2400" dirty="0"/>
              <a:t>, в тому числі Україна, </a:t>
            </a:r>
            <a:r>
              <a:rPr lang="uk-UA" sz="2400" b="1" dirty="0"/>
              <a:t>визнавали Македонію під назвою Республіка Македонія.</a:t>
            </a:r>
            <a:br>
              <a:rPr lang="ru-RU" sz="2400" dirty="0"/>
            </a:br>
            <a:r>
              <a:rPr lang="uk-UA" sz="2400" b="1" dirty="0"/>
              <a:t>Згідно з новою угодою, країна називатиметься Республіка Північна Македонія, або ж просто Північна Македонія</a:t>
            </a:r>
            <a:r>
              <a:rPr lang="uk-UA" sz="2400" dirty="0"/>
              <a:t>.</a:t>
            </a:r>
            <a:br>
              <a:rPr lang="uk-UA" sz="2400" dirty="0"/>
            </a:br>
            <a:r>
              <a:rPr lang="uk-UA" sz="2400" dirty="0"/>
              <a:t>Її мова зватиметься македонською, а народ - македонці (або ж громадяни Північної Македонії).</a:t>
            </a:r>
            <a:br>
              <a:rPr lang="uk-UA" sz="2400" dirty="0"/>
            </a:br>
            <a:r>
              <a:rPr lang="uk-UA" sz="2400" dirty="0"/>
              <a:t>Нова назва використовуватиметься як у двосторонніх відносинах, так і в міжнародному ужитку.</a:t>
            </a:r>
          </a:p>
        </p:txBody>
      </p:sp>
      <p:pic>
        <p:nvPicPr>
          <p:cNvPr id="4" name="Объект 3" descr="вапр.png"/>
          <p:cNvPicPr>
            <a:picLocks noGrp="1" noChangeAspect="1"/>
          </p:cNvPicPr>
          <p:nvPr>
            <p:ph idx="1"/>
          </p:nvPr>
        </p:nvPicPr>
        <p:blipFill>
          <a:blip r:embed="rId2"/>
          <a:srcRect l="8212" t="1941" r="9179" b="20481"/>
          <a:stretch>
            <a:fillRect/>
          </a:stretch>
        </p:blipFill>
        <p:spPr>
          <a:xfrm>
            <a:off x="5258999" y="5383213"/>
            <a:ext cx="1674007" cy="1116012"/>
          </a:xfrm>
          <a:prstGeom prst="rect">
            <a:avLst/>
          </a:prstGeom>
        </p:spPr>
      </p:pic>
    </p:spTree>
    <p:extLst>
      <p:ext uri="{BB962C8B-B14F-4D97-AF65-F5344CB8AC3E}">
        <p14:creationId xmlns:p14="http://schemas.microsoft.com/office/powerpoint/2010/main" val="333027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X</a:t>
            </a:r>
            <a:r>
              <a:rPr lang="uk-UA" dirty="0"/>
              <a:t>Х</a:t>
            </a:r>
            <a:r>
              <a:rPr lang="en-US" dirty="0"/>
              <a:t>VIII </a:t>
            </a:r>
            <a:r>
              <a:rPr lang="uk-UA" dirty="0"/>
              <a:t>Економічний Форум в Криниці </a:t>
            </a:r>
            <a:br>
              <a:rPr lang="uk-UA" dirty="0"/>
            </a:br>
            <a:r>
              <a:rPr lang="uk-UA" dirty="0"/>
              <a:t>4-6 вересня</a:t>
            </a:r>
          </a:p>
        </p:txBody>
      </p:sp>
      <p:sp>
        <p:nvSpPr>
          <p:cNvPr id="3" name="Объект 2"/>
          <p:cNvSpPr>
            <a:spLocks noGrp="1"/>
          </p:cNvSpPr>
          <p:nvPr>
            <p:ph idx="1"/>
          </p:nvPr>
        </p:nvSpPr>
        <p:spPr/>
        <p:txBody>
          <a:bodyPr/>
          <a:lstStyle/>
          <a:p>
            <a:r>
              <a:rPr lang="uk-UA" dirty="0"/>
              <a:t>Тема Форуму «Європа спільних цінностей чи Європа спільних інтересів»</a:t>
            </a:r>
          </a:p>
          <a:p>
            <a:r>
              <a:rPr lang="uk-UA" dirty="0"/>
              <a:t>Виставка досягнень польської політики та економіки, демонстрація впливу Польщі на європейську політику</a:t>
            </a:r>
          </a:p>
          <a:p>
            <a:r>
              <a:rPr lang="uk-UA" dirty="0"/>
              <a:t>Українська делегація – традиційно друга за чисельністю після господарів</a:t>
            </a:r>
          </a:p>
          <a:p>
            <a:endParaRPr lang="uk-UA" dirty="0"/>
          </a:p>
        </p:txBody>
      </p:sp>
    </p:spTree>
    <p:extLst>
      <p:ext uri="{BB962C8B-B14F-4D97-AF65-F5344CB8AC3E}">
        <p14:creationId xmlns:p14="http://schemas.microsoft.com/office/powerpoint/2010/main" val="68418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Ð ÐµÐ·ÑÐ»ÑÑÐ°Ñ Ð¿Ð¾ÑÑÐºÑ Ð·Ð¾Ð±ÑÐ°Ð¶ÐµÐ½Ñ Ð·Ð° Ð·Ð°Ð¿Ð¸ÑÐ¾Ð¼ &quot;severna makedonij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957" y="535459"/>
            <a:ext cx="6614984" cy="396899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96098"/>
            <a:ext cx="5955956" cy="2599822"/>
          </a:xfrm>
          <a:prstGeom prst="rect">
            <a:avLst/>
          </a:prstGeom>
        </p:spPr>
      </p:pic>
      <p:pic>
        <p:nvPicPr>
          <p:cNvPr id="2050" name="Picture 2" descr="Ð ÐµÐ·ÑÐ»ÑÑÐ°Ñ Ð¿Ð¾ÑÑÐºÑ Ð·Ð¾Ð±ÑÐ°Ð¶ÐµÐ½Ñ Ð·Ð° Ð·Ð°Ð¿Ð¸ÑÐ¾Ð¼ &quot;Makedonija&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95920"/>
            <a:ext cx="6986722" cy="37620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 ÐµÐ·ÑÐ»ÑÑÐ°Ñ Ð¿Ð¾ÑÑÐºÑ Ð·Ð¾Ð±ÑÐ°Ð¶ÐµÐ½Ñ Ð·Ð° Ð·Ð°Ð¿Ð¸ÑÐ¾Ð¼ &quot;severna makedonija&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3852929"/>
            <a:ext cx="6000751" cy="300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69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4889456"/>
          </a:xfrm>
        </p:spPr>
        <p:txBody>
          <a:bodyPr>
            <a:noAutofit/>
          </a:bodyPr>
          <a:lstStyle/>
          <a:p>
            <a:r>
              <a:rPr lang="uk-UA" sz="3600" dirty="0"/>
              <a:t>ОПИТУВАННЯ</a:t>
            </a:r>
            <a:br>
              <a:rPr lang="ru-RU" sz="3600" dirty="0"/>
            </a:br>
            <a:br>
              <a:rPr lang="ru-RU" sz="3600" dirty="0"/>
            </a:br>
            <a:r>
              <a:rPr lang="uk-UA" sz="2400" dirty="0"/>
              <a:t>Згідно з результатами опитування, проведеного Міжнародним республіканським інститутом (IRI), </a:t>
            </a:r>
            <a:r>
              <a:rPr lang="uk-UA" sz="2400" b="1" dirty="0"/>
              <a:t>57%  громадян Македонії підтримують пропозицію щодо вступу країни до ЄС і НАТО з новою назвою - «Республіка Північна Македонія».</a:t>
            </a:r>
            <a:br>
              <a:rPr lang="ru-RU" sz="2400" b="1" dirty="0"/>
            </a:br>
            <a:br>
              <a:rPr lang="ru-RU" sz="2400" dirty="0"/>
            </a:br>
            <a:r>
              <a:rPr lang="uk-UA" sz="2400" dirty="0"/>
              <a:t>Чим ближче до дати референдуму, тим більше підтримка компромісного вирішення питання про назву, каже Пол </a:t>
            </a:r>
            <a:r>
              <a:rPr lang="uk-UA" sz="2400" dirty="0" err="1"/>
              <a:t>Макарті</a:t>
            </a:r>
            <a:r>
              <a:rPr lang="uk-UA" sz="2400" dirty="0"/>
              <a:t>, регіональний директор Інституту.</a:t>
            </a:r>
            <a:br>
              <a:rPr lang="ru-RU" sz="2400" dirty="0"/>
            </a:br>
            <a:br>
              <a:rPr lang="ru-RU" sz="2400" dirty="0"/>
            </a:br>
            <a:r>
              <a:rPr lang="uk-UA" sz="2400" dirty="0"/>
              <a:t>За даними соцопитування, </a:t>
            </a:r>
            <a:r>
              <a:rPr lang="uk-UA" sz="2400" b="1" dirty="0"/>
              <a:t>83% македонців підтримують вступ країни до Європейського Союзу, а 77% - членство в НАТО.</a:t>
            </a:r>
            <a:endParaRPr lang="ru-RU" sz="2400" b="1" dirty="0"/>
          </a:p>
        </p:txBody>
      </p:sp>
      <p:pic>
        <p:nvPicPr>
          <p:cNvPr id="4" name="Объект 3" descr="вапр.png"/>
          <p:cNvPicPr>
            <a:picLocks noGrp="1" noChangeAspect="1"/>
          </p:cNvPicPr>
          <p:nvPr>
            <p:ph idx="1"/>
          </p:nvPr>
        </p:nvPicPr>
        <p:blipFill>
          <a:blip r:embed="rId2"/>
          <a:srcRect l="8212" t="1941" r="9179" b="20481"/>
          <a:stretch>
            <a:fillRect/>
          </a:stretch>
        </p:blipFill>
        <p:spPr>
          <a:xfrm>
            <a:off x="5258999" y="5383213"/>
            <a:ext cx="1674007" cy="1116012"/>
          </a:xfrm>
          <a:prstGeom prst="rect">
            <a:avLst/>
          </a:prstGeom>
        </p:spPr>
      </p:pic>
    </p:spTree>
    <p:extLst>
      <p:ext uri="{BB962C8B-B14F-4D97-AF65-F5344CB8AC3E}">
        <p14:creationId xmlns:p14="http://schemas.microsoft.com/office/powerpoint/2010/main" val="191008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kajgana.com/sites/default/files/styles/full_size/public/2018/07/14/images/img-402082.jpg?itok=6YIcHM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657225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Ð ÐµÐ·ÑÐ»ÑÑÐ°Ñ Ð¿Ð¾ÑÑÐºÑ Ð·Ð¾Ð±ÑÐ°Ð¶ÐµÐ½Ñ Ð·Ð° Ð·Ð°Ð¿Ð¸ÑÐ¾Ð¼ &quot;Makedonija EU NAT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604" y="3072714"/>
            <a:ext cx="6729396" cy="3785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5859be45f911ca35ec95022d.closte.com/wp-content/uploads/2018/08/iri-600x3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74724" cy="3676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Ð ÐµÐ·ÑÐ»ÑÑÐ°Ñ Ð¿Ð¾ÑÑÐºÑ Ð·Ð¾Ð±ÑÐ°Ð¶ÐµÐ½Ñ Ð·Ð° Ð·Ð°Ð¿Ð¸ÑÐ¾Ð¼ &quot;Makedonija EU NATO&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725" y="-486032"/>
            <a:ext cx="6417276" cy="360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8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Навчання «Восток-2018» 11 – 15 вересня</a:t>
            </a:r>
          </a:p>
        </p:txBody>
      </p:sp>
      <p:sp>
        <p:nvSpPr>
          <p:cNvPr id="3" name="Объект 2"/>
          <p:cNvSpPr>
            <a:spLocks noGrp="1"/>
          </p:cNvSpPr>
          <p:nvPr>
            <p:ph idx="1"/>
          </p:nvPr>
        </p:nvSpPr>
        <p:spPr/>
        <p:txBody>
          <a:bodyPr/>
          <a:lstStyle/>
          <a:p>
            <a:r>
              <a:rPr lang="uk-UA" dirty="0"/>
              <a:t>Найбільш масштабні  військові маневри РФ після 1991 року</a:t>
            </a:r>
          </a:p>
          <a:p>
            <a:r>
              <a:rPr lang="uk-UA" dirty="0"/>
              <a:t>Понад 300 тисяч військовослужбовців, понад 35 тисяч одиниць техніки</a:t>
            </a:r>
          </a:p>
          <a:p>
            <a:r>
              <a:rPr lang="uk-UA" dirty="0"/>
              <a:t>Пройдуть за Уралом, не потрапляють під обмеження Гельсінкського акту</a:t>
            </a:r>
          </a:p>
          <a:p>
            <a:r>
              <a:rPr lang="uk-UA" dirty="0"/>
              <a:t>Гра м’язами як елемент тоталітарної держави</a:t>
            </a:r>
          </a:p>
        </p:txBody>
      </p:sp>
    </p:spTree>
    <p:extLst>
      <p:ext uri="{BB962C8B-B14F-4D97-AF65-F5344CB8AC3E}">
        <p14:creationId xmlns:p14="http://schemas.microsoft.com/office/powerpoint/2010/main" val="325030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Саміт Ініціативи Трьох морів</a:t>
            </a:r>
            <a:br>
              <a:rPr lang="uk-UA" dirty="0"/>
            </a:br>
            <a:r>
              <a:rPr lang="uk-UA" dirty="0"/>
              <a:t>Бухарест, 17 – 18 вересня</a:t>
            </a:r>
          </a:p>
        </p:txBody>
      </p:sp>
      <p:sp>
        <p:nvSpPr>
          <p:cNvPr id="3" name="Объект 2"/>
          <p:cNvSpPr>
            <a:spLocks noGrp="1"/>
          </p:cNvSpPr>
          <p:nvPr>
            <p:ph idx="1"/>
          </p:nvPr>
        </p:nvSpPr>
        <p:spPr/>
        <p:txBody>
          <a:bodyPr/>
          <a:lstStyle/>
          <a:p>
            <a:r>
              <a:rPr lang="uk-UA" dirty="0"/>
              <a:t>12 країн-учасниць Європейського Союзу (Балтика, Адріатика, Чорне море)</a:t>
            </a:r>
          </a:p>
          <a:p>
            <a:r>
              <a:rPr lang="uk-UA" dirty="0"/>
              <a:t>Ініціатива </a:t>
            </a:r>
            <a:r>
              <a:rPr lang="uk-UA" dirty="0" err="1"/>
              <a:t>Анджея</a:t>
            </a:r>
            <a:r>
              <a:rPr lang="uk-UA" dirty="0"/>
              <a:t> Дуди</a:t>
            </a:r>
          </a:p>
          <a:p>
            <a:r>
              <a:rPr lang="uk-UA" dirty="0"/>
              <a:t>Клаус Йоганніс перебуває у складному діалозі з власним урядом</a:t>
            </a:r>
          </a:p>
          <a:p>
            <a:r>
              <a:rPr lang="uk-UA" dirty="0"/>
              <a:t>Бракує предметних ініціатив у справі реалізації</a:t>
            </a:r>
          </a:p>
          <a:p>
            <a:r>
              <a:rPr lang="uk-UA" dirty="0"/>
              <a:t>Україну не запрошено попри її очевидний інтерес</a:t>
            </a:r>
          </a:p>
        </p:txBody>
      </p:sp>
    </p:spTree>
    <p:extLst>
      <p:ext uri="{BB962C8B-B14F-4D97-AF65-F5344CB8AC3E}">
        <p14:creationId xmlns:p14="http://schemas.microsoft.com/office/powerpoint/2010/main" val="173946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51791"/>
            <a:ext cx="10515600" cy="795131"/>
          </a:xfrm>
        </p:spPr>
        <p:txBody>
          <a:bodyPr>
            <a:noAutofit/>
          </a:bodyPr>
          <a:lstStyle/>
          <a:p>
            <a:pPr algn="ctr"/>
            <a:r>
              <a:rPr lang="uk-UA" sz="3600" b="1" dirty="0"/>
              <a:t>Законодавчі ініціативи в США щодо нових санкцій відносно РФ </a:t>
            </a:r>
          </a:p>
        </p:txBody>
      </p:sp>
      <p:sp>
        <p:nvSpPr>
          <p:cNvPr id="7" name="Объект 6"/>
          <p:cNvSpPr>
            <a:spLocks noGrp="1"/>
          </p:cNvSpPr>
          <p:nvPr>
            <p:ph idx="1"/>
          </p:nvPr>
        </p:nvSpPr>
        <p:spPr>
          <a:xfrm>
            <a:off x="838200" y="1272209"/>
            <a:ext cx="10515600" cy="4111004"/>
          </a:xfrm>
        </p:spPr>
        <p:txBody>
          <a:bodyPr>
            <a:normAutofit fontScale="92500" lnSpcReduction="10000"/>
          </a:bodyPr>
          <a:lstStyle/>
          <a:p>
            <a:pPr algn="just">
              <a:buFontTx/>
              <a:buChar char="-"/>
            </a:pPr>
            <a:r>
              <a:rPr lang="en-US" dirty="0"/>
              <a:t>DETER Act (</a:t>
            </a:r>
            <a:r>
              <a:rPr lang="uk-UA" dirty="0"/>
              <a:t>Марко </a:t>
            </a:r>
            <a:r>
              <a:rPr lang="uk-UA" dirty="0" err="1"/>
              <a:t>Рубіо</a:t>
            </a:r>
            <a:r>
              <a:rPr lang="uk-UA" dirty="0"/>
              <a:t> і Кріс ван </a:t>
            </a:r>
            <a:r>
              <a:rPr lang="uk-UA" dirty="0" err="1"/>
              <a:t>Холлен</a:t>
            </a:r>
            <a:r>
              <a:rPr lang="uk-UA" dirty="0"/>
              <a:t>), </a:t>
            </a:r>
            <a:r>
              <a:rPr lang="en-US" dirty="0"/>
              <a:t>DASKA Act (</a:t>
            </a:r>
            <a:r>
              <a:rPr lang="uk-UA" dirty="0" err="1"/>
              <a:t>Ліндсі</a:t>
            </a:r>
            <a:r>
              <a:rPr lang="uk-UA" dirty="0"/>
              <a:t> </a:t>
            </a:r>
            <a:r>
              <a:rPr lang="uk-UA" dirty="0" err="1"/>
              <a:t>Грем</a:t>
            </a:r>
            <a:r>
              <a:rPr lang="uk-UA" dirty="0"/>
              <a:t>, Боб </a:t>
            </a:r>
            <a:r>
              <a:rPr lang="uk-UA" dirty="0" err="1"/>
              <a:t>Менендес</a:t>
            </a:r>
            <a:r>
              <a:rPr lang="uk-UA" dirty="0"/>
              <a:t>, Корі </a:t>
            </a:r>
            <a:r>
              <a:rPr lang="uk-UA" dirty="0" err="1"/>
              <a:t>Гарднер</a:t>
            </a:r>
            <a:r>
              <a:rPr lang="uk-UA" dirty="0"/>
              <a:t>, Бен </a:t>
            </a:r>
            <a:r>
              <a:rPr lang="uk-UA" dirty="0" err="1"/>
              <a:t>Кардін</a:t>
            </a:r>
            <a:r>
              <a:rPr lang="uk-UA" dirty="0"/>
              <a:t>, Джон Маккейн і Джин </a:t>
            </a:r>
            <a:r>
              <a:rPr lang="uk-UA" dirty="0" err="1"/>
              <a:t>Шахін</a:t>
            </a:r>
            <a:r>
              <a:rPr lang="uk-UA" dirty="0"/>
              <a:t>) і </a:t>
            </a:r>
            <a:r>
              <a:rPr lang="de-DE" dirty="0"/>
              <a:t>ESCAPE Act (</a:t>
            </a:r>
            <a:r>
              <a:rPr lang="uk-UA" dirty="0"/>
              <a:t>Джон </a:t>
            </a:r>
            <a:r>
              <a:rPr lang="uk-UA" dirty="0" err="1"/>
              <a:t>Баррассо</a:t>
            </a:r>
            <a:r>
              <a:rPr lang="uk-UA" dirty="0"/>
              <a:t>, Корі </a:t>
            </a:r>
            <a:r>
              <a:rPr lang="uk-UA" dirty="0" err="1"/>
              <a:t>Гарднер</a:t>
            </a:r>
            <a:r>
              <a:rPr lang="uk-UA" dirty="0"/>
              <a:t> і Стіві </a:t>
            </a:r>
            <a:r>
              <a:rPr lang="uk-UA" dirty="0" err="1"/>
              <a:t>Дейнс</a:t>
            </a:r>
            <a:r>
              <a:rPr lang="uk-UA" dirty="0"/>
              <a:t>).</a:t>
            </a:r>
          </a:p>
          <a:p>
            <a:pPr algn="just">
              <a:buFontTx/>
              <a:buChar char="-"/>
            </a:pPr>
            <a:r>
              <a:rPr lang="uk-UA" dirty="0"/>
              <a:t>Відповідні ініціативи це, серед іншого, засіб для Республіканської партії показати свою незгоду із політикою Дональда Трампа на російському напрямі.</a:t>
            </a:r>
          </a:p>
          <a:p>
            <a:pPr algn="just">
              <a:buFontTx/>
              <a:buChar char="-"/>
            </a:pPr>
            <a:r>
              <a:rPr lang="uk-UA" dirty="0"/>
              <a:t>Найбільш небезпечним для РФ є </a:t>
            </a:r>
            <a:r>
              <a:rPr lang="en-US" dirty="0"/>
              <a:t>DASKA Act</a:t>
            </a:r>
            <a:r>
              <a:rPr lang="uk-UA" dirty="0"/>
              <a:t>, який передбачає санкції щодо російських боргових зобов'язань (припинення покупки ОФЗ), енергетичного сектору (заборона інвестицій в нафтогазовий сектор РФ і вторинні санкції за порушення заборони) та банківського сектору (блокування кореспондентських рахунків 7 ключових банків РФ). </a:t>
            </a:r>
          </a:p>
          <a:p>
            <a:pPr>
              <a:buFontTx/>
              <a:buChar char="-"/>
            </a:pPr>
            <a:endParaRPr lang="uk-UA" dirty="0"/>
          </a:p>
          <a:p>
            <a:pPr marL="0" indent="0">
              <a:buNone/>
            </a:pPr>
            <a:endParaRPr lang="uk-UA" dirty="0"/>
          </a:p>
        </p:txBody>
      </p:sp>
      <p:pic>
        <p:nvPicPr>
          <p:cNvPr id="8" name="Объект 3" descr="вапр.png"/>
          <p:cNvPicPr>
            <a:picLocks noChangeAspect="1"/>
          </p:cNvPicPr>
          <p:nvPr/>
        </p:nvPicPr>
        <p:blipFill>
          <a:blip r:embed="rId2"/>
          <a:srcRect l="8212" t="1941" r="9179" b="20481"/>
          <a:stretch>
            <a:fillRect/>
          </a:stretch>
        </p:blipFill>
        <p:spPr>
          <a:xfrm>
            <a:off x="5258997" y="5383213"/>
            <a:ext cx="1674006" cy="1116012"/>
          </a:xfrm>
          <a:prstGeom prst="rect">
            <a:avLst/>
          </a:prstGeom>
        </p:spPr>
      </p:pic>
    </p:spTree>
    <p:extLst>
      <p:ext uri="{BB962C8B-B14F-4D97-AF65-F5344CB8AC3E}">
        <p14:creationId xmlns:p14="http://schemas.microsoft.com/office/powerpoint/2010/main" val="211280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8775"/>
            <a:ext cx="10515600" cy="939937"/>
          </a:xfrm>
        </p:spPr>
        <p:txBody>
          <a:bodyPr>
            <a:noAutofit/>
          </a:bodyPr>
          <a:lstStyle/>
          <a:p>
            <a:pPr algn="ctr"/>
            <a:r>
              <a:rPr lang="uk-UA" sz="3600" b="1" dirty="0"/>
              <a:t>Перспективи прийняття нових законодавчих ініціатив і їх можливий вплив на РФ </a:t>
            </a:r>
          </a:p>
        </p:txBody>
      </p:sp>
      <p:sp>
        <p:nvSpPr>
          <p:cNvPr id="7" name="Объект 6"/>
          <p:cNvSpPr>
            <a:spLocks noGrp="1"/>
          </p:cNvSpPr>
          <p:nvPr>
            <p:ph idx="1"/>
          </p:nvPr>
        </p:nvSpPr>
        <p:spPr>
          <a:xfrm>
            <a:off x="838200" y="1417984"/>
            <a:ext cx="10515600" cy="3720686"/>
          </a:xfrm>
        </p:spPr>
        <p:txBody>
          <a:bodyPr>
            <a:normAutofit fontScale="85000" lnSpcReduction="20000"/>
          </a:bodyPr>
          <a:lstStyle/>
          <a:p>
            <a:pPr algn="just">
              <a:buFontTx/>
              <a:buChar char="-"/>
            </a:pPr>
            <a:r>
              <a:rPr lang="uk-UA" dirty="0"/>
              <a:t>Ухвалення </a:t>
            </a:r>
            <a:r>
              <a:rPr lang="en-US" dirty="0"/>
              <a:t>DETER Act</a:t>
            </a:r>
            <a:r>
              <a:rPr lang="uk-UA" dirty="0"/>
              <a:t> можливе лише за підтвердження факту втручання РФ в вибори до Конгресу в листопаді 2018 року і паралельної бездіяльності виконавчої гілки влади в США.   </a:t>
            </a:r>
          </a:p>
          <a:p>
            <a:pPr algn="just">
              <a:buFontTx/>
              <a:buChar char="-"/>
            </a:pPr>
            <a:r>
              <a:rPr lang="uk-UA" dirty="0"/>
              <a:t>Поки що лідер республіканської більшості в Сенаті </a:t>
            </a:r>
            <a:r>
              <a:rPr lang="uk-UA" dirty="0" err="1"/>
              <a:t>Мітч</a:t>
            </a:r>
            <a:r>
              <a:rPr lang="uk-UA" dirty="0"/>
              <a:t> </a:t>
            </a:r>
            <a:r>
              <a:rPr lang="uk-UA" dirty="0" err="1"/>
              <a:t>Макконел</a:t>
            </a:r>
            <a:r>
              <a:rPr lang="uk-UA" dirty="0"/>
              <a:t> відмовився ставити ініціативи на обговорення у вересні 2018 року. Окрім того, вирішено в разі обговорення внести поправки до початкових пропозицій для зменшення негативного впливу на світову економіку.</a:t>
            </a:r>
          </a:p>
          <a:p>
            <a:pPr algn="just">
              <a:buFontTx/>
              <a:buChar char="-"/>
            </a:pPr>
            <a:r>
              <a:rPr lang="uk-UA" dirty="0"/>
              <a:t>Навіть якщо </a:t>
            </a:r>
            <a:r>
              <a:rPr lang="en-US" dirty="0"/>
              <a:t>DASKA Act </a:t>
            </a:r>
            <a:r>
              <a:rPr lang="uk-UA" dirty="0"/>
              <a:t>буде ухвалено в повній мірі щодо ОФЗ і інвестицій в нафтогазову сферу вплив даного акту буде обмежений при збереженні нинішніх цін на нафту і продовження дії угоди ОПЕК+. У санкції, які стосуватимуться блокування кореспондентських рахунків ключових банків РФ, на сьогодні </a:t>
            </a:r>
            <a:r>
              <a:rPr lang="uk-UA" dirty="0" err="1"/>
              <a:t>повіритиважко</a:t>
            </a:r>
            <a:r>
              <a:rPr lang="uk-UA" dirty="0"/>
              <a:t>. </a:t>
            </a:r>
          </a:p>
          <a:p>
            <a:pPr marL="0" indent="0">
              <a:buNone/>
            </a:pPr>
            <a:endParaRPr lang="uk-UA" dirty="0"/>
          </a:p>
        </p:txBody>
      </p:sp>
      <p:pic>
        <p:nvPicPr>
          <p:cNvPr id="8" name="Объект 3" descr="вапр.png"/>
          <p:cNvPicPr>
            <a:picLocks noChangeAspect="1"/>
          </p:cNvPicPr>
          <p:nvPr/>
        </p:nvPicPr>
        <p:blipFill>
          <a:blip r:embed="rId2"/>
          <a:srcRect l="8212" t="1941" r="9179" b="20481"/>
          <a:stretch>
            <a:fillRect/>
          </a:stretch>
        </p:blipFill>
        <p:spPr>
          <a:xfrm>
            <a:off x="5258997" y="5383213"/>
            <a:ext cx="1674006" cy="1116012"/>
          </a:xfrm>
          <a:prstGeom prst="rect">
            <a:avLst/>
          </a:prstGeom>
        </p:spPr>
      </p:pic>
    </p:spTree>
    <p:extLst>
      <p:ext uri="{BB962C8B-B14F-4D97-AF65-F5344CB8AC3E}">
        <p14:creationId xmlns:p14="http://schemas.microsoft.com/office/powerpoint/2010/main" val="325927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8775"/>
            <a:ext cx="10515600" cy="754408"/>
          </a:xfrm>
        </p:spPr>
        <p:txBody>
          <a:bodyPr>
            <a:noAutofit/>
          </a:bodyPr>
          <a:lstStyle/>
          <a:p>
            <a:pPr algn="ctr"/>
            <a:r>
              <a:rPr lang="uk-UA" sz="3600" b="1" dirty="0"/>
              <a:t>Перспективи санкційного тиску США на РФ </a:t>
            </a:r>
          </a:p>
        </p:txBody>
      </p:sp>
      <p:sp>
        <p:nvSpPr>
          <p:cNvPr id="7" name="Объект 6"/>
          <p:cNvSpPr>
            <a:spLocks noGrp="1"/>
          </p:cNvSpPr>
          <p:nvPr>
            <p:ph idx="1"/>
          </p:nvPr>
        </p:nvSpPr>
        <p:spPr>
          <a:xfrm>
            <a:off x="838200" y="1364974"/>
            <a:ext cx="10515600" cy="4018239"/>
          </a:xfrm>
        </p:spPr>
        <p:txBody>
          <a:bodyPr>
            <a:normAutofit fontScale="77500" lnSpcReduction="20000"/>
          </a:bodyPr>
          <a:lstStyle/>
          <a:p>
            <a:pPr algn="just">
              <a:buFontTx/>
              <a:buChar char="-"/>
            </a:pPr>
            <a:r>
              <a:rPr lang="uk-UA" dirty="0"/>
              <a:t>Для реального тиску Заходу на РФ необхідне зменшення прибутків Кремля від експорту нафти (в 2017 році вони склали 93,37 млрд. доларів) із паралельною стабілізацією ринку для попередження економічного шоку від такої політики (заміна 4,5 млн. барелів нафти на добу). </a:t>
            </a:r>
          </a:p>
          <a:p>
            <a:pPr algn="just">
              <a:buFontTx/>
              <a:buChar char="-"/>
            </a:pPr>
            <a:r>
              <a:rPr lang="uk-UA" dirty="0"/>
              <a:t>Поки що США попри свої заяви щодо стримування РФ своїми діями щодо Ірану допомагають Москві збільшити прибутки від експорту нафти. Ціна нафти на сьогодні складає 77 доларів за барель – на фоні зменшення відвантажень нафти із Ірану на 700 тисяч барелів на добу і збереження рівня видобутку в рамках угоди ОПЕК+. Ця ситуація дозволяє отримувати РФ надприбутки, не зважаючи на певні проблеми із курсом рубля, привела до рекордних показників Московської біржі, знімає необхідність проводити випуски ОФЗ і допомагатиме підтримувати профіцит бюджету.  </a:t>
            </a:r>
          </a:p>
          <a:p>
            <a:pPr algn="just">
              <a:buFontTx/>
              <a:buChar char="-"/>
            </a:pPr>
            <a:r>
              <a:rPr lang="uk-UA" dirty="0"/>
              <a:t>Україні в своїй зовнішньополітичній риториці варто змістити акцент з  важливості послаблення РФ за допомогою нових санкцій на можливе посилення Києва відносно Москви через надання Заходом додаткової допомоги. </a:t>
            </a:r>
          </a:p>
        </p:txBody>
      </p:sp>
      <p:pic>
        <p:nvPicPr>
          <p:cNvPr id="8" name="Объект 3" descr="вапр.png"/>
          <p:cNvPicPr>
            <a:picLocks noChangeAspect="1"/>
          </p:cNvPicPr>
          <p:nvPr/>
        </p:nvPicPr>
        <p:blipFill>
          <a:blip r:embed="rId2"/>
          <a:srcRect l="8212" t="1941" r="9179" b="20481"/>
          <a:stretch>
            <a:fillRect/>
          </a:stretch>
        </p:blipFill>
        <p:spPr>
          <a:xfrm>
            <a:off x="5258997" y="5383213"/>
            <a:ext cx="1674006" cy="1116012"/>
          </a:xfrm>
          <a:prstGeom prst="rect">
            <a:avLst/>
          </a:prstGeom>
        </p:spPr>
      </p:pic>
    </p:spTree>
    <p:extLst>
      <p:ext uri="{BB962C8B-B14F-4D97-AF65-F5344CB8AC3E}">
        <p14:creationId xmlns:p14="http://schemas.microsoft.com/office/powerpoint/2010/main" val="82972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8775"/>
            <a:ext cx="10515600" cy="688147"/>
          </a:xfrm>
        </p:spPr>
        <p:txBody>
          <a:bodyPr>
            <a:noAutofit/>
          </a:bodyPr>
          <a:lstStyle/>
          <a:p>
            <a:pPr algn="ctr"/>
            <a:r>
              <a:rPr lang="uk-UA" sz="3600" b="1" dirty="0"/>
              <a:t>Ситуація в Сирії – бої за </a:t>
            </a:r>
            <a:r>
              <a:rPr lang="uk-UA" sz="3600" b="1" dirty="0" err="1"/>
              <a:t>Ідліб</a:t>
            </a:r>
            <a:r>
              <a:rPr lang="uk-UA" sz="3600" b="1" dirty="0"/>
              <a:t> </a:t>
            </a:r>
          </a:p>
        </p:txBody>
      </p:sp>
      <p:sp>
        <p:nvSpPr>
          <p:cNvPr id="7" name="Объект 6"/>
          <p:cNvSpPr>
            <a:spLocks noGrp="1"/>
          </p:cNvSpPr>
          <p:nvPr>
            <p:ph idx="1"/>
          </p:nvPr>
        </p:nvSpPr>
        <p:spPr>
          <a:xfrm>
            <a:off x="838200" y="1166192"/>
            <a:ext cx="10515600" cy="3972478"/>
          </a:xfrm>
        </p:spPr>
        <p:txBody>
          <a:bodyPr>
            <a:normAutofit fontScale="77500" lnSpcReduction="20000"/>
          </a:bodyPr>
          <a:lstStyle/>
          <a:p>
            <a:pPr algn="just">
              <a:buFontTx/>
              <a:buChar char="-"/>
            </a:pPr>
            <a:r>
              <a:rPr lang="uk-UA" dirty="0"/>
              <a:t>Дамаск при підтримці РФ і Ірану почне наступ на територію цієї провінції, де знаходиться до 3 млн. осіб. </a:t>
            </a:r>
            <a:r>
              <a:rPr lang="uk-UA" dirty="0" err="1"/>
              <a:t>Ідліб</a:t>
            </a:r>
            <a:r>
              <a:rPr lang="uk-UA" dirty="0"/>
              <a:t> є останньою територією під контролем так званих повстанців, а тому захоплення </a:t>
            </a:r>
            <a:r>
              <a:rPr lang="uk-UA" dirty="0" err="1"/>
              <a:t>Ідлібує</a:t>
            </a:r>
            <a:r>
              <a:rPr lang="uk-UA" dirty="0"/>
              <a:t> важливою віхою в стратегії Дамаску по відновленню повного контролю над Сирією. Режим </a:t>
            </a:r>
            <a:r>
              <a:rPr lang="uk-UA" dirty="0" err="1"/>
              <a:t>Башара</a:t>
            </a:r>
            <a:r>
              <a:rPr lang="uk-UA" dirty="0"/>
              <a:t> Асада в цьому прагненні на 100% підтримує Тегеран.</a:t>
            </a:r>
          </a:p>
          <a:p>
            <a:pPr algn="just">
              <a:buFontTx/>
              <a:buChar char="-"/>
            </a:pPr>
            <a:r>
              <a:rPr lang="uk-UA" dirty="0"/>
              <a:t>Основна проблема для Дамаску, Тегерану і Москви при наступі на </a:t>
            </a:r>
            <a:r>
              <a:rPr lang="uk-UA" dirty="0" err="1"/>
              <a:t>Ідліб</a:t>
            </a:r>
            <a:r>
              <a:rPr lang="uk-UA" dirty="0"/>
              <a:t> - попередження гуманітарної катастрофи і необхідність хоча б частково врахувати позицію Туреччини, яка є гарантом зони деескалації в </a:t>
            </a:r>
            <a:r>
              <a:rPr lang="uk-UA" dirty="0" err="1"/>
              <a:t>Ідлібі</a:t>
            </a:r>
            <a:r>
              <a:rPr lang="uk-UA" dirty="0"/>
              <a:t>, має військову присутність там у формі спостерігачів і підтримує відносно помірковані фракції повстанців. Тому зараз відбувається активна координація по цим питанням між Москвою і Анкарою. Можна очікувати знаходження певного компромісу.</a:t>
            </a:r>
          </a:p>
          <a:p>
            <a:pPr algn="just">
              <a:buFontTx/>
              <a:buChar char="-"/>
            </a:pPr>
            <a:r>
              <a:rPr lang="uk-UA" dirty="0"/>
              <a:t>Важливим фактором, який впливатиме на ситуацію, є найчисельніше угруповання надводних і підводних кораблів РФ біля Сирії за останні 5 років. Дане угруповання кораблів може допомогти під час наступу ударами КР Калібр (до 52 ракет) і стримуватиме Захід від втручання і змушуватиме Туреччину іти на компроміси. </a:t>
            </a:r>
          </a:p>
        </p:txBody>
      </p:sp>
      <p:pic>
        <p:nvPicPr>
          <p:cNvPr id="8" name="Объект 3" descr="вапр.png"/>
          <p:cNvPicPr>
            <a:picLocks noChangeAspect="1"/>
          </p:cNvPicPr>
          <p:nvPr/>
        </p:nvPicPr>
        <p:blipFill>
          <a:blip r:embed="rId2"/>
          <a:srcRect l="8212" t="1941" r="9179" b="20481"/>
          <a:stretch>
            <a:fillRect/>
          </a:stretch>
        </p:blipFill>
        <p:spPr>
          <a:xfrm>
            <a:off x="5258997" y="5383213"/>
            <a:ext cx="1674006" cy="1116012"/>
          </a:xfrm>
          <a:prstGeom prst="rect">
            <a:avLst/>
          </a:prstGeom>
        </p:spPr>
      </p:pic>
    </p:spTree>
    <p:extLst>
      <p:ext uri="{BB962C8B-B14F-4D97-AF65-F5344CB8AC3E}">
        <p14:creationId xmlns:p14="http://schemas.microsoft.com/office/powerpoint/2010/main" val="35119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8539"/>
            <a:ext cx="10515600" cy="656605"/>
          </a:xfrm>
        </p:spPr>
        <p:txBody>
          <a:bodyPr>
            <a:noAutofit/>
          </a:bodyPr>
          <a:lstStyle/>
          <a:p>
            <a:pPr algn="ctr"/>
            <a:r>
              <a:rPr lang="uk-UA" sz="3600" b="1" dirty="0"/>
              <a:t>Перспективи розвитку ситуації в Сирії </a:t>
            </a:r>
          </a:p>
        </p:txBody>
      </p:sp>
      <p:sp>
        <p:nvSpPr>
          <p:cNvPr id="7" name="Объект 6"/>
          <p:cNvSpPr>
            <a:spLocks noGrp="1"/>
          </p:cNvSpPr>
          <p:nvPr>
            <p:ph idx="1"/>
          </p:nvPr>
        </p:nvSpPr>
        <p:spPr>
          <a:xfrm>
            <a:off x="838200" y="895144"/>
            <a:ext cx="10515600" cy="4631013"/>
          </a:xfrm>
        </p:spPr>
        <p:txBody>
          <a:bodyPr>
            <a:noAutofit/>
          </a:bodyPr>
          <a:lstStyle/>
          <a:p>
            <a:pPr algn="just">
              <a:buFontTx/>
              <a:buChar char="-"/>
            </a:pPr>
            <a:r>
              <a:rPr lang="uk-UA" sz="2100" dirty="0"/>
              <a:t>Після майбутнього завоювання </a:t>
            </a:r>
            <a:r>
              <a:rPr lang="uk-UA" sz="2100" dirty="0" err="1"/>
              <a:t>Ідлібу</a:t>
            </a:r>
            <a:r>
              <a:rPr lang="uk-UA" sz="2100" dirty="0"/>
              <a:t> перед Дамаском постає інша проблема - це контроль Сирійських демократичних сил (СДС) над 25% території країни на схід від Євфрату. Саме на цій території знаходяться основні запаси нафти і газу країни. Основу СДС складають курди. Підтримку курдам надають США. </a:t>
            </a:r>
          </a:p>
          <a:p>
            <a:pPr algn="just">
              <a:buFontTx/>
              <a:buChar char="-"/>
            </a:pPr>
            <a:r>
              <a:rPr lang="uk-UA" sz="2100" dirty="0"/>
              <a:t>Дамаск спробує домовитися із курдами на основі гарантування автономії. Схильність курдів до домовленості із </a:t>
            </a:r>
            <a:r>
              <a:rPr lang="uk-UA" sz="2100" dirty="0" err="1"/>
              <a:t>Башаром</a:t>
            </a:r>
            <a:r>
              <a:rPr lang="uk-UA" sz="2100" dirty="0"/>
              <a:t> Асадом може посилити неоднозначна позиція США у ситуації із </a:t>
            </a:r>
            <a:r>
              <a:rPr lang="uk-UA" sz="2100" dirty="0" err="1"/>
              <a:t>Манбіджем</a:t>
            </a:r>
            <a:r>
              <a:rPr lang="uk-UA" sz="2100" dirty="0"/>
              <a:t>  і </a:t>
            </a:r>
            <a:r>
              <a:rPr lang="uk-UA" sz="2100" dirty="0" err="1"/>
              <a:t>Афріном</a:t>
            </a:r>
            <a:r>
              <a:rPr lang="uk-UA" sz="2100" dirty="0"/>
              <a:t> – готовність Вашингтону враховувати інтереси Туреччини і тим самим не давати 100% допомогу курдам.</a:t>
            </a:r>
          </a:p>
          <a:p>
            <a:pPr algn="just">
              <a:buFontTx/>
              <a:buChar char="-"/>
            </a:pPr>
            <a:r>
              <a:rPr lang="uk-UA" sz="2100" dirty="0"/>
              <a:t>Попри можливі успіхи у переговорах із курдами перед Дамаском стоятиме завдання відбудови Сирії після громадянської війни. Вартість відбудови – від 200 до 500 млрд. доларів. Для цього Дамаску необхідна підтримка ЄС і США. Захід готовий фінансувати відбудову країни лише за умови відмови </a:t>
            </a:r>
            <a:r>
              <a:rPr lang="uk-UA" sz="2100" dirty="0" err="1"/>
              <a:t>Башара</a:t>
            </a:r>
            <a:r>
              <a:rPr lang="uk-UA" sz="2100" dirty="0"/>
              <a:t> Асада від влади у рамках перехідного періоду. Володимир Путін намагається залучити ЄС до відновлення Сирії через обіцянку такими чином гарантувати повернення мільйонів сирійських біженців із Європи додому після відбудови. </a:t>
            </a:r>
          </a:p>
        </p:txBody>
      </p:sp>
      <p:pic>
        <p:nvPicPr>
          <p:cNvPr id="8" name="Объект 3" descr="вапр.png"/>
          <p:cNvPicPr>
            <a:picLocks noChangeAspect="1"/>
          </p:cNvPicPr>
          <p:nvPr/>
        </p:nvPicPr>
        <p:blipFill>
          <a:blip r:embed="rId2"/>
          <a:srcRect l="8212" t="1941" r="9179" b="20481"/>
          <a:stretch>
            <a:fillRect/>
          </a:stretch>
        </p:blipFill>
        <p:spPr>
          <a:xfrm>
            <a:off x="5258997" y="5383213"/>
            <a:ext cx="1674006" cy="1116012"/>
          </a:xfrm>
          <a:prstGeom prst="rect">
            <a:avLst/>
          </a:prstGeom>
        </p:spPr>
      </p:pic>
    </p:spTree>
    <p:extLst>
      <p:ext uri="{BB962C8B-B14F-4D97-AF65-F5344CB8AC3E}">
        <p14:creationId xmlns:p14="http://schemas.microsoft.com/office/powerpoint/2010/main" val="31128393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700</TotalTime>
  <Words>913</Words>
  <Application>Microsoft Office PowerPoint</Application>
  <PresentationFormat>Широкий екран</PresentationFormat>
  <Paragraphs>43</Paragraphs>
  <Slides>22</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22</vt:i4>
      </vt:variant>
    </vt:vector>
  </HeadingPairs>
  <TitlesOfParts>
    <vt:vector size="26" baseType="lpstr">
      <vt:lpstr>Arial</vt:lpstr>
      <vt:lpstr>Calibri</vt:lpstr>
      <vt:lpstr>Calibri Light</vt:lpstr>
      <vt:lpstr>Тема Office</vt:lpstr>
      <vt:lpstr>СВІТОВА ПОЛІТИКА  У ВЕРЕСНІ 2018 РОКУ</vt:lpstr>
      <vt:lpstr>XХVIII Економічний Форум в Криниці  4-6 вересня</vt:lpstr>
      <vt:lpstr>Навчання «Восток-2018» 11 – 15 вересня</vt:lpstr>
      <vt:lpstr>Саміт Ініціативи Трьох морів Бухарест, 17 – 18 вересня</vt:lpstr>
      <vt:lpstr>Законодавчі ініціативи в США щодо нових санкцій відносно РФ </vt:lpstr>
      <vt:lpstr>Перспективи прийняття нових законодавчих ініціатив і їх можливий вплив на РФ </vt:lpstr>
      <vt:lpstr>Перспективи санкційного тиску США на РФ </vt:lpstr>
      <vt:lpstr>Ситуація в Сирії – бої за Ідліб </vt:lpstr>
      <vt:lpstr>Перспективи розвитку ситуації в Сирії </vt:lpstr>
      <vt:lpstr>МАКЕДОНІЯ НА РОЗДОРІЖЖІ Наталя Іщенко</vt:lpstr>
      <vt:lpstr>ХРОНОЛОГІЯ ПОДІЙ  - 17 червня міністри закордонних справ Греції та Македонії підписали на македонському березі озера Преспа історичну угоду про нову назву колишньої югославської республіки, яка називатиметься Республіка Північна Македонія. - Угода розблокувала вступ країни до НАТО та ЄС. - 20 червня македонський парламент ратифікував угоду. - 5 липня депутати повторно проголосували за документ, подолав вето президента Гьорге Іванова, який виступив проти угоди з Грецією. - На 30 вересня парламент Македонії призначив референдум щодо угоди з Грецією. Громадяни мають відповісти на питання "Чи виступаєте ви за членство в Європейському Союзі і НАТО, приймаючи угоду між Республікою Македонією та Грецькою Республікою?".</vt:lpstr>
      <vt:lpstr>Презентація PowerPoint</vt:lpstr>
      <vt:lpstr>ОПОНЕНТИ  Напередодні і після підписання угоди з Грецією у столиці Македонії пройшли акції протесту. 17 червня кілька сотень протестувальників намагалися пробити поліцейський кордон і увійти до будівлі парламенту. Вони жбурляли петарди, пляшки і каміння у поліцейських. Правоохоронці відповіли шумовими гранатами і сльозогінним газом. Пізніше прем'єр-міністр Македонії звинуватив "грецьких бізнесменів, що пов'язані із Росією», в підготовці масових заворушень через запропоновану зміну назви країни. За даними ЗМІ, біля 300 000 євро були переведені відомим російським мільярдером, який зараз живе в Греції. Платежі, як стверджують, пішли більш ніж десятку македонських політиків з різних партій, членам радикальних націоналістичних організацій та футбольним хуліганам, які брали участь в заворушеннях.</vt:lpstr>
      <vt:lpstr>Презентація PowerPoint</vt:lpstr>
      <vt:lpstr>ПРОТИ АБО УТРИМУЮТЬСЯ  Найбільша опозиційна партія ВМРО-ДПМНЕ ще не визначилася зі своєю позицією щодо референдуму.  На початку серпня 30 неурядових організацій з Македонії та діаспори домовилися створити кризовий штаб для координації протидії майбутньому референдуму. Організаторами ініціативи "Македонія бойкотує" ("Македонија бојкотира“) виступили проросійські організації "Єдина Македонія" та "Християнське братство", які і раніше активно виступали проти зміни назви країни. Наразі активність цієї групи не є помітною. </vt:lpstr>
      <vt:lpstr>Презентація PowerPoint</vt:lpstr>
      <vt:lpstr>ЗА  Близько 30 македонських політичних партій підтримали правлячий Соціал-демократичний союз прем’єр-міністра Зорана Заєва і закликали виборців голосувати «так» на майбутньому референдумі. Зустрічі лідерів партій була організована прем'єром Заєвим наприкінці серпня.  Кілька днів тому в Македонії стартувала комунікаційна кампанія, під час якої влада збирається переконати якнаймога більше громадян підтримати євроатлантичний вибір та нову назву країни. Бюджету Македонії кампанія обійдеться у 80 млн. денарів (1,3 млн. євро).</vt:lpstr>
      <vt:lpstr>Презентація PowerPoint</vt:lpstr>
      <vt:lpstr>НОВА НАЗВА  Досі офіційною назвою Республіки Македонія для багатьох країн та міжнародних організацій була Колишня Югославська Республіка Македонія. Саме за такої назви країна вийшла зі складу Югославії та стала членом ООН. Втім, понад 100 країн світу, в тому числі Україна, визнавали Македонію під назвою Республіка Македонія. Згідно з новою угодою, країна називатиметься Республіка Північна Македонія, або ж просто Північна Македонія. Її мова зватиметься македонською, а народ - македонці (або ж громадяни Північної Македонії). Нова назва використовуватиметься як у двосторонніх відносинах, так і в міжнародному ужитку.</vt:lpstr>
      <vt:lpstr>Презентація PowerPoint</vt:lpstr>
      <vt:lpstr>ОПИТУВАННЯ  Згідно з результатами опитування, проведеного Міжнародним республіканським інститутом (IRI), 57%  громадян Македонії підтримують пропозицію щодо вступу країни до ЄС і НАТО з новою назвою - «Республіка Північна Македонія».  Чим ближче до дати референдуму, тим більше підтримка компромісного вирішення питання про назву, каже Пол Макарті, регіональний директор Інституту.  За даними соцопитування, 83% македонців підтримують вступ країни до Європейського Союзу, а 77% - членство в НАТО.</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СВІТОВА ПОЛІТИКА  У ЧЕРВНІ 2018 РОКУ</dc:title>
  <dc:creator>Mahda Yevhen</dc:creator>
  <cp:lastModifiedBy>IWP</cp:lastModifiedBy>
  <cp:revision>27</cp:revision>
  <dcterms:created xsi:type="dcterms:W3CDTF">2018-06-04T20:51:23Z</dcterms:created>
  <dcterms:modified xsi:type="dcterms:W3CDTF">2018-09-04T07:17:50Z</dcterms:modified>
</cp:coreProperties>
</file>